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47" r:id="rId2"/>
    <p:sldId id="517" r:id="rId3"/>
    <p:sldId id="529" r:id="rId4"/>
    <p:sldId id="530" r:id="rId5"/>
    <p:sldId id="531" r:id="rId6"/>
    <p:sldId id="532" r:id="rId7"/>
    <p:sldId id="491" r:id="rId8"/>
    <p:sldId id="533" r:id="rId9"/>
  </p:sldIdLst>
  <p:sldSz cx="9144000" cy="5143500" type="screen16x9"/>
  <p:notesSz cx="6858000" cy="9144000"/>
  <p:embeddedFontLst>
    <p:embeddedFont>
      <p:font typeface="Open Sans bold" panose="020B0604020202020204" charset="0"/>
      <p:bold r:id="rId12"/>
    </p:embeddedFont>
    <p:embeddedFont>
      <p:font typeface="Open Sans Semibold" panose="020B0604020202020204" charset="0"/>
      <p:bold r:id="rId13"/>
      <p:boldItalic r:id="rId14"/>
    </p:embeddedFont>
    <p:embeddedFont>
      <p:font typeface="Franklin Gothic Demi Cond" panose="020B0706030402020204" pitchFamily="34" charset="0"/>
      <p:regular r:id="rId15"/>
    </p:embeddedFont>
    <p:embeddedFont>
      <p:font typeface="Open Sans Extrabold" panose="020B0604020202020204" charset="0"/>
      <p:bold r:id="rId16"/>
      <p:boldItalic r:id="rId17"/>
    </p:embeddedFont>
    <p:embeddedFont>
      <p:font typeface="Franklin Gothic Book" panose="020B0503020102020204" pitchFamily="34" charset="0"/>
      <p:regular r:id="rId18"/>
      <p:italic r:id="rId19"/>
    </p:embeddedFont>
    <p:embeddedFont>
      <p:font typeface="Franklin Gothic Medium" panose="020B0603020102020204" pitchFamily="34" charset="0"/>
      <p:regular r:id="rId20"/>
      <p:italic r:id="rId21"/>
    </p:embeddedFont>
    <p:embeddedFont>
      <p:font typeface="PT Sans" panose="020B0604020202020204" charset="-52"/>
      <p:regular r:id="rId22"/>
      <p:bold r:id="rId23"/>
      <p:italic r:id="rId24"/>
      <p:boldItalic r:id="rId25"/>
    </p:embeddedFont>
    <p:embeddedFont>
      <p:font typeface="Tahoma" panose="020B0604030504040204" pitchFamily="3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MS PGothic" panose="020B0600070205080204" pitchFamily="34" charset="-128"/>
      <p:regular r:id="rId3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154" d="100"/>
          <a:sy n="154" d="100"/>
        </p:scale>
        <p:origin x="70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0666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2125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793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35479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54403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err="1">
                <a:solidFill>
                  <a:srgbClr val="ED3645"/>
                </a:solidFill>
                <a:latin typeface="+mn-lt"/>
              </a:rPr>
              <a:t>Псевдоклассы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 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8329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Псевдоклассы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определяют динамическое состояние элементов, которое изменяется с помощью действий пользователя, а также положение в дереве документа.</a:t>
            </a: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4752020" y="2283718"/>
            <a:ext cx="3852427" cy="22682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Условно все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псевдоклассы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делятся на три группы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определяющие состояние элементов;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имеющие отношение к дереву элементов;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указывающие язык текста.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19087" t="42299" r="54922" b="30748"/>
          <a:stretch/>
        </p:blipFill>
        <p:spPr>
          <a:xfrm>
            <a:off x="683568" y="2283719"/>
            <a:ext cx="3888432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Основные </a:t>
            </a:r>
            <a:r>
              <a:rPr lang="ru-RU" sz="1400" b="1" dirty="0" err="1" smtClean="0">
                <a:solidFill>
                  <a:srgbClr val="ED3645"/>
                </a:solidFill>
                <a:latin typeface="+mn-lt"/>
              </a:rPr>
              <a:t>псевдоклассы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 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263934"/>
              </p:ext>
            </p:extLst>
          </p:nvPr>
        </p:nvGraphicFramePr>
        <p:xfrm>
          <a:off x="575556" y="1306785"/>
          <a:ext cx="8028892" cy="3169920"/>
        </p:xfrm>
        <a:graphic>
          <a:graphicData uri="http://schemas.openxmlformats.org/drawingml/2006/table">
            <a:tbl>
              <a:tblPr firstRow="1" bandRow="1"/>
              <a:tblGrid>
                <a:gridCol w="2102669"/>
                <a:gridCol w="5926223"/>
              </a:tblGrid>
              <a:tr h="20603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:link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Стиль </a:t>
                      </a:r>
                      <a:r>
                        <a:rPr kumimoji="0" lang="ru-RU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непосещенных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ссылок</a:t>
                      </a:r>
                    </a:p>
                  </a:txBody>
                  <a:tcPr/>
                </a:tc>
              </a:tr>
              <a:tr h="20603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:visited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Стиль посещенных ссылок</a:t>
                      </a:r>
                    </a:p>
                  </a:txBody>
                  <a:tcPr/>
                </a:tc>
              </a:tr>
              <a:tr h="20603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:hover</a:t>
                      </a: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Изменение стиля элемента при наведении на него курсора мыши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0603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:active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Изменение стиля при активации пользователем элемента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0603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lang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Определяет язык, который используется в документе или его фрагменте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343397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:first-child</a:t>
                      </a: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/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:last-child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Задает стиль для элемента, являющегося первым/последним потомком своего родителя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0603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:not()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Выбирает все элементы кроме указанного в скобках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343397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:nth-child()</a:t>
                      </a: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/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:nth-last-child()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Добавление стиля к элементам на основе нумерации в дереве элементов (с начала либо с конца)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20603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:nth-of-type()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Выбрает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элементы по их типу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3422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rgbClr val="ED3645"/>
                </a:solidFill>
                <a:latin typeface="+mn-lt"/>
              </a:rPr>
              <a:t>Псевдоэлементы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 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8329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Псевдоэлементы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позволяют задать стиль элементов не определённых в дереве элементов документа,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также генерировать содержимое, которого нет в исходном коде текста.</a:t>
            </a:r>
          </a:p>
        </p:txBody>
      </p:sp>
      <p:pic>
        <p:nvPicPr>
          <p:cNvPr id="1026" name="Picture 2" descr="http://red-team-design.com/wp-content/uploads/2012/01/css3-breadcrumbs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8" y="2427734"/>
            <a:ext cx="4729708" cy="15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715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Основные </a:t>
            </a:r>
            <a:r>
              <a:rPr lang="ru-RU" sz="1400" b="1" dirty="0" err="1" smtClean="0">
                <a:solidFill>
                  <a:srgbClr val="ED3645"/>
                </a:solidFill>
                <a:latin typeface="+mn-lt"/>
              </a:rPr>
              <a:t>псевдоэлементы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 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668524"/>
              </p:ext>
            </p:extLst>
          </p:nvPr>
        </p:nvGraphicFramePr>
        <p:xfrm>
          <a:off x="575556" y="1306785"/>
          <a:ext cx="8028892" cy="1805024"/>
        </p:xfrm>
        <a:graphic>
          <a:graphicData uri="http://schemas.openxmlformats.org/drawingml/2006/table">
            <a:tbl>
              <a:tblPr firstRow="1" bandRow="1"/>
              <a:tblGrid>
                <a:gridCol w="2102669"/>
                <a:gridCol w="5926223"/>
              </a:tblGrid>
              <a:tr h="451256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:after</a:t>
                      </a: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/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:before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Позволяют сгенерировать контент вокруг указанного элемента</a:t>
                      </a:r>
                    </a:p>
                  </a:txBody>
                  <a:tcPr/>
                </a:tc>
              </a:tr>
              <a:tr h="451256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:first-letter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Указывает на первый символ содержимого элемента</a:t>
                      </a:r>
                    </a:p>
                  </a:txBody>
                  <a:tcPr/>
                </a:tc>
              </a:tr>
              <a:tr h="451256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:first-line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Указывает на первую строку содержимого элемента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451256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:selection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Отвечает за стиль выделенного пользователем текста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9415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>
                <a:latin typeface="+mj-lt"/>
              </a:rPr>
              <a:t>CSS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Flex box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26978" y="1235504"/>
            <a:ext cx="78634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Flexbox</a:t>
            </a:r>
            <a:r>
              <a:rPr lang="ru-RU" sz="1400" dirty="0"/>
              <a:t> — это новый способ располагать блоки на странице. Это технология, созданная именно для раскладки элементов, в отличие от float-ов. С помощью </a:t>
            </a:r>
            <a:r>
              <a:rPr lang="ru-RU" sz="1400" b="1" dirty="0"/>
              <a:t>Flexbox</a:t>
            </a:r>
            <a:r>
              <a:rPr lang="ru-RU" sz="1400" dirty="0"/>
              <a:t> можно легко выравнивать элементы по горизонтали и по вертикали, менять направление и порядок отображение элементов, растягивать блоки на всю высоту родителя или прибивать их к нижнему краю</a:t>
            </a:r>
            <a:r>
              <a:rPr lang="ru-RU" sz="1400" dirty="0" smtClean="0"/>
              <a:t>.</a:t>
            </a:r>
          </a:p>
          <a:p>
            <a:endParaRPr lang="en-US" sz="1400" dirty="0" smtClean="0"/>
          </a:p>
          <a:p>
            <a:r>
              <a:rPr lang="ru-RU" sz="1400" dirty="0" smtClean="0"/>
              <a:t>Возможные свойства</a:t>
            </a:r>
          </a:p>
          <a:p>
            <a:r>
              <a:rPr lang="ru-RU" sz="1400" dirty="0"/>
              <a:t>Направление раскладки блоков управляется </a:t>
            </a:r>
            <a:r>
              <a:rPr lang="ru-RU" sz="1400" dirty="0" smtClean="0"/>
              <a:t>свойством </a:t>
            </a:r>
            <a:r>
              <a:rPr lang="en-US" sz="1400" dirty="0" smtClean="0">
                <a:solidFill>
                  <a:srgbClr val="FF0000"/>
                </a:solidFill>
              </a:rPr>
              <a:t>flex-direction</a:t>
            </a:r>
            <a:endParaRPr lang="ru-RU" sz="1400" dirty="0" smtClean="0">
              <a:solidFill>
                <a:srgbClr val="FF0000"/>
              </a:solidFill>
            </a:endParaRPr>
          </a:p>
          <a:p>
            <a:r>
              <a:rPr lang="ru-RU" sz="1400" dirty="0"/>
              <a:t>В одной строке может быть много блоков. Переносятся они или нет определяет </a:t>
            </a:r>
            <a:r>
              <a:rPr lang="ru-RU" sz="1400" dirty="0" smtClean="0"/>
              <a:t>свойство </a:t>
            </a:r>
            <a:r>
              <a:rPr lang="en-US" sz="1400" dirty="0">
                <a:solidFill>
                  <a:srgbClr val="FF0000"/>
                </a:solidFill>
              </a:rPr>
              <a:t>flex-wrap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ru-RU" sz="1400" dirty="0"/>
              <a:t>Для управления порядком блоков служит свойство </a:t>
            </a:r>
            <a:r>
              <a:rPr lang="en-US" sz="1400" dirty="0" smtClean="0">
                <a:solidFill>
                  <a:srgbClr val="FF0000"/>
                </a:solidFill>
              </a:rPr>
              <a:t>order</a:t>
            </a:r>
            <a:endParaRPr lang="ru-RU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justify-content</a:t>
            </a:r>
            <a:r>
              <a:rPr lang="ru-RU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/>
              <a:t>отвечает за выравнивание по главной оси</a:t>
            </a:r>
            <a:r>
              <a:rPr lang="ru-RU" sz="1400" dirty="0" smtClean="0"/>
              <a:t>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align-items</a:t>
            </a:r>
            <a:r>
              <a:rPr lang="ru-RU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/>
              <a:t>отвечает за выравнивание по перпендикулярной оси</a:t>
            </a:r>
            <a:r>
              <a:rPr lang="ru-RU" sz="1400" dirty="0" smtClean="0"/>
              <a:t>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align-self</a:t>
            </a:r>
            <a:r>
              <a:rPr lang="ru-RU" sz="1400" dirty="0" smtClean="0">
                <a:solidFill>
                  <a:srgbClr val="FF0000"/>
                </a:solidFill>
              </a:rPr>
              <a:t> </a:t>
            </a:r>
            <a:r>
              <a:rPr lang="ru-RU" sz="1400" dirty="0"/>
              <a:t>также отвечает за выравнивание по перпендикулярной оси, но задается отдельным flex-элементам</a:t>
            </a:r>
            <a:r>
              <a:rPr lang="ru-RU" sz="1400" dirty="0" smtClean="0"/>
              <a:t>.</a:t>
            </a:r>
          </a:p>
          <a:p>
            <a:r>
              <a:rPr lang="ru-RU" sz="1400" dirty="0"/>
              <a:t>Для управления выравниванием внутри многострочного flex-контейнера есть </a:t>
            </a:r>
            <a:r>
              <a:rPr lang="ru-RU" sz="1400" dirty="0" smtClean="0"/>
              <a:t>свойство </a:t>
            </a:r>
            <a:r>
              <a:rPr lang="en-US" sz="1400" dirty="0">
                <a:solidFill>
                  <a:srgbClr val="FF0000"/>
                </a:solidFill>
              </a:rPr>
              <a:t>align-content</a:t>
            </a:r>
          </a:p>
        </p:txBody>
      </p:sp>
    </p:spTree>
    <p:extLst>
      <p:ext uri="{BB962C8B-B14F-4D97-AF65-F5344CB8AC3E}">
        <p14:creationId xmlns:p14="http://schemas.microsoft.com/office/powerpoint/2010/main" val="18731873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46218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55261</TotalTime>
  <Words>390</Words>
  <Application>Microsoft Office PowerPoint</Application>
  <PresentationFormat>On-screen Show (16:9)</PresentationFormat>
  <Paragraphs>79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Open Sans bold</vt:lpstr>
      <vt:lpstr>Nexa Bold</vt:lpstr>
      <vt:lpstr>Myriad Arabic</vt:lpstr>
      <vt:lpstr>Open Sans Semibold</vt:lpstr>
      <vt:lpstr>Franklin Gothic Demi Cond</vt:lpstr>
      <vt:lpstr>Arial</vt:lpstr>
      <vt:lpstr>Open Sans Extrabold</vt:lpstr>
      <vt:lpstr>Mission Gothic Black</vt:lpstr>
      <vt:lpstr>Mission Gothic Regular</vt:lpstr>
      <vt:lpstr>Franklin Gothic Book</vt:lpstr>
      <vt:lpstr>Franklin Gothic Medium</vt:lpstr>
      <vt:lpstr>PT Sans</vt:lpstr>
      <vt:lpstr>Tahoma</vt:lpstr>
      <vt:lpstr>Calibri</vt:lpstr>
      <vt:lpstr>Open Sans</vt:lpstr>
      <vt:lpstr>MS PGothic</vt:lpstr>
      <vt:lpstr>Office Theme</vt:lpstr>
      <vt:lpstr>PowerPoint Presentation</vt:lpstr>
      <vt:lpstr>CSS</vt:lpstr>
      <vt:lpstr>CSS</vt:lpstr>
      <vt:lpstr>CSS</vt:lpstr>
      <vt:lpstr>CSS</vt:lpstr>
      <vt:lpstr>CSS</vt:lpstr>
      <vt:lpstr>Q&amp;A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Ivan Nicheporuk</cp:lastModifiedBy>
  <cp:revision>914</cp:revision>
  <dcterms:created xsi:type="dcterms:W3CDTF">2013-04-14T18:18:29Z</dcterms:created>
  <dcterms:modified xsi:type="dcterms:W3CDTF">2019-04-22T13:37:57Z</dcterms:modified>
</cp:coreProperties>
</file>